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embeddedFontLst>
    <p:embeddedFont>
      <p:font typeface="Roboto"/>
      <p:regular r:id="rId16"/>
      <p:bold r:id="rId17"/>
      <p:italic r:id="rId18"/>
      <p:boldItalic r:id="rId19"/>
    </p:embeddedFont>
    <p:embeddedFont>
      <p:font typeface="Merriweather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erriweather-regular.fntdata"/><Relationship Id="rId11" Type="http://schemas.openxmlformats.org/officeDocument/2006/relationships/slide" Target="slides/slide6.xml"/><Relationship Id="rId22" Type="http://schemas.openxmlformats.org/officeDocument/2006/relationships/font" Target="fonts/Merriweather-italic.fntdata"/><Relationship Id="rId10" Type="http://schemas.openxmlformats.org/officeDocument/2006/relationships/slide" Target="slides/slide5.xml"/><Relationship Id="rId21" Type="http://schemas.openxmlformats.org/officeDocument/2006/relationships/font" Target="fonts/Merriweather-bold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Merriweather-boldItalic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Roboto-bold.fntdata"/><Relationship Id="rId16" Type="http://schemas.openxmlformats.org/officeDocument/2006/relationships/font" Target="fonts/Roboto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oboto-boldItalic.fntdata"/><Relationship Id="rId6" Type="http://schemas.openxmlformats.org/officeDocument/2006/relationships/slide" Target="slides/slide1.xml"/><Relationship Id="rId18" Type="http://schemas.openxmlformats.org/officeDocument/2006/relationships/font" Target="fonts/Roboto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9b78088f11_0_30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9b78088f11_0_30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9b78088f11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9b78088f11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19b78088f11_0_4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19b78088f11_0_4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9b78088f11_0_4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9b78088f11_0_4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19b78088f11_0_4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19b78088f11_0_4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9b78088f11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9b78088f11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9b78088f11_0_4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9b78088f11_0_4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9b78088f11_0_4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9b78088f11_0_4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9b78088f11_0_4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19b78088f11_0_4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14.png"/><Relationship Id="rId5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1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g"/><Relationship Id="rId4" Type="http://schemas.openxmlformats.org/officeDocument/2006/relationships/image" Target="../media/image7.jpg"/><Relationship Id="rId5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jpg"/><Relationship Id="rId4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idx="4294967295" type="title"/>
          </p:nvPr>
        </p:nvSpPr>
        <p:spPr>
          <a:xfrm>
            <a:off x="311700" y="205000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nl" sz="3300">
                <a:solidFill>
                  <a:schemeClr val="lt1"/>
                </a:solidFill>
              </a:rPr>
              <a:t>(Vlees)kalveren</a:t>
            </a:r>
            <a:endParaRPr b="1" sz="3300">
              <a:solidFill>
                <a:schemeClr val="lt1"/>
              </a:solidFill>
            </a:endParaRPr>
          </a:p>
        </p:txBody>
      </p:sp>
      <p:sp>
        <p:nvSpPr>
          <p:cNvPr id="65" name="Google Shape;65;p13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nl" sz="1515">
                <a:solidFill>
                  <a:schemeClr val="lt1"/>
                </a:solidFill>
              </a:rPr>
              <a:t>Julia Brinkman</a:t>
            </a:r>
            <a:endParaRPr sz="1515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nl" sz="1515">
                <a:solidFill>
                  <a:schemeClr val="lt1"/>
                </a:solidFill>
              </a:rPr>
              <a:t>Machteld Aalbers</a:t>
            </a:r>
            <a:endParaRPr sz="1515">
              <a:solidFill>
                <a:schemeClr val="lt1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5"/>
              <a:buNone/>
            </a:pPr>
            <a:r>
              <a:rPr lang="nl" sz="1515">
                <a:solidFill>
                  <a:schemeClr val="lt1"/>
                </a:solidFill>
              </a:rPr>
              <a:t>Chantal Fokker</a:t>
            </a:r>
            <a:endParaRPr sz="1515">
              <a:solidFill>
                <a:schemeClr val="lt1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Einde</a:t>
            </a:r>
            <a:endParaRPr/>
          </a:p>
        </p:txBody>
      </p:sp>
      <p:pic>
        <p:nvPicPr>
          <p:cNvPr id="127" name="Google Shape;127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16625" y="-81650"/>
            <a:ext cx="5567850" cy="5236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Inhoudsopgave</a:t>
            </a:r>
            <a:endParaRPr/>
          </a:p>
        </p:txBody>
      </p:sp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81775" y="1044900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❖"/>
            </a:pPr>
            <a:r>
              <a:rPr lang="nl">
                <a:solidFill>
                  <a:srgbClr val="FFFFFF"/>
                </a:solidFill>
              </a:rPr>
              <a:t>Hoe leven ze?</a:t>
            </a:r>
            <a:endParaRPr>
              <a:solidFill>
                <a:srgbClr val="FFFFFF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❖"/>
            </a:pPr>
            <a:r>
              <a:rPr lang="nl">
                <a:solidFill>
                  <a:srgbClr val="FFFFFF"/>
                </a:solidFill>
              </a:rPr>
              <a:t>De bevalling</a:t>
            </a:r>
            <a:endParaRPr>
              <a:solidFill>
                <a:srgbClr val="FFFFFF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❖"/>
            </a:pPr>
            <a:r>
              <a:rPr lang="nl">
                <a:solidFill>
                  <a:srgbClr val="FFFFFF"/>
                </a:solidFill>
              </a:rPr>
              <a:t>Gedrag</a:t>
            </a:r>
            <a:endParaRPr>
              <a:solidFill>
                <a:srgbClr val="FFFFFF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❖"/>
            </a:pPr>
            <a:r>
              <a:rPr lang="nl">
                <a:solidFill>
                  <a:srgbClr val="FFFFFF"/>
                </a:solidFill>
              </a:rPr>
              <a:t>Verdere info</a:t>
            </a:r>
            <a:endParaRPr>
              <a:solidFill>
                <a:srgbClr val="FFFFFF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❖"/>
            </a:pPr>
            <a:r>
              <a:rPr lang="nl">
                <a:solidFill>
                  <a:srgbClr val="FFFFFF"/>
                </a:solidFill>
              </a:rPr>
              <a:t>Huisvesting op basis van het natuurlijke gedrag</a:t>
            </a:r>
            <a:endParaRPr>
              <a:solidFill>
                <a:srgbClr val="FFFFFF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❖"/>
            </a:pPr>
            <a:r>
              <a:rPr lang="nl">
                <a:solidFill>
                  <a:srgbClr val="FFFFFF"/>
                </a:solidFill>
              </a:rPr>
              <a:t>Huisvestingssystemen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Hoe leven ze?</a:t>
            </a:r>
            <a:endParaRPr/>
          </a:p>
        </p:txBody>
      </p:sp>
      <p:sp>
        <p:nvSpPr>
          <p:cNvPr id="77" name="Google Shape;77;p15"/>
          <p:cNvSpPr txBox="1"/>
          <p:nvPr>
            <p:ph idx="1" type="body"/>
          </p:nvPr>
        </p:nvSpPr>
        <p:spPr>
          <a:xfrm>
            <a:off x="81775" y="117447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❖"/>
            </a:pPr>
            <a:r>
              <a:rPr lang="nl">
                <a:solidFill>
                  <a:srgbClr val="FFFFFF"/>
                </a:solidFill>
              </a:rPr>
              <a:t>Crèches</a:t>
            </a:r>
            <a:endParaRPr>
              <a:solidFill>
                <a:srgbClr val="FFFFFF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❖"/>
            </a:pPr>
            <a:r>
              <a:rPr lang="nl">
                <a:solidFill>
                  <a:srgbClr val="FFFFFF"/>
                </a:solidFill>
              </a:rPr>
              <a:t>Tochtigheid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78" name="Google Shape;7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08750" y="2164325"/>
            <a:ext cx="4835250" cy="2979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08750" y="-112390"/>
            <a:ext cx="4835250" cy="32214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6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De bevalling</a:t>
            </a:r>
            <a:endParaRPr/>
          </a:p>
        </p:txBody>
      </p:sp>
      <p:sp>
        <p:nvSpPr>
          <p:cNvPr id="85" name="Google Shape;85;p16"/>
          <p:cNvSpPr txBox="1"/>
          <p:nvPr>
            <p:ph idx="1" type="body"/>
          </p:nvPr>
        </p:nvSpPr>
        <p:spPr>
          <a:xfrm>
            <a:off x="81775" y="1044900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❖"/>
            </a:pPr>
            <a:r>
              <a:rPr lang="nl">
                <a:solidFill>
                  <a:schemeClr val="lt1"/>
                </a:solidFill>
              </a:rPr>
              <a:t>De geboorte zelf</a:t>
            </a:r>
            <a:endParaRPr>
              <a:solidFill>
                <a:schemeClr val="lt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❖"/>
            </a:pPr>
            <a:r>
              <a:rPr lang="nl">
                <a:solidFill>
                  <a:schemeClr val="lt1"/>
                </a:solidFill>
              </a:rPr>
              <a:t>Na de geboorte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2725" y="2530925"/>
            <a:ext cx="4895825" cy="2612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92725" y="0"/>
            <a:ext cx="4851274" cy="273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Gedrag</a:t>
            </a:r>
            <a:endParaRPr/>
          </a:p>
        </p:txBody>
      </p:sp>
      <p:sp>
        <p:nvSpPr>
          <p:cNvPr id="93" name="Google Shape;93;p17"/>
          <p:cNvSpPr txBox="1"/>
          <p:nvPr>
            <p:ph idx="1" type="body"/>
          </p:nvPr>
        </p:nvSpPr>
        <p:spPr>
          <a:xfrm>
            <a:off x="81775" y="116427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❖"/>
            </a:pPr>
            <a:r>
              <a:rPr lang="nl">
                <a:solidFill>
                  <a:schemeClr val="lt1"/>
                </a:solidFill>
              </a:rPr>
              <a:t>Foerageergedrag</a:t>
            </a:r>
            <a:endParaRPr>
              <a:solidFill>
                <a:schemeClr val="lt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❖"/>
            </a:pPr>
            <a:r>
              <a:rPr lang="nl">
                <a:solidFill>
                  <a:schemeClr val="lt1"/>
                </a:solidFill>
              </a:rPr>
              <a:t>Beweging</a:t>
            </a:r>
            <a:endParaRPr>
              <a:solidFill>
                <a:schemeClr val="lt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❖"/>
            </a:pPr>
            <a:r>
              <a:rPr lang="nl">
                <a:solidFill>
                  <a:schemeClr val="lt1"/>
                </a:solidFill>
              </a:rPr>
              <a:t>Rustgedrag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Verdere Info</a:t>
            </a:r>
            <a:endParaRPr/>
          </a:p>
        </p:txBody>
      </p:sp>
      <p:sp>
        <p:nvSpPr>
          <p:cNvPr id="99" name="Google Shape;99;p18"/>
          <p:cNvSpPr txBox="1"/>
          <p:nvPr>
            <p:ph idx="1" type="body"/>
          </p:nvPr>
        </p:nvSpPr>
        <p:spPr>
          <a:xfrm>
            <a:off x="81775" y="1116350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❖"/>
            </a:pPr>
            <a:r>
              <a:rPr lang="nl">
                <a:solidFill>
                  <a:srgbClr val="FFFFFF"/>
                </a:solidFill>
              </a:rPr>
              <a:t>Natuurgebieden</a:t>
            </a:r>
            <a:endParaRPr>
              <a:solidFill>
                <a:srgbClr val="FFFFFF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Char char="❖"/>
            </a:pPr>
            <a:r>
              <a:rPr lang="nl">
                <a:solidFill>
                  <a:srgbClr val="FFFFFF"/>
                </a:solidFill>
              </a:rPr>
              <a:t>Omgevingstemperatuur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Huisvesting op basis van het natuurlijke gedrag</a:t>
            </a:r>
            <a:endParaRPr/>
          </a:p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81775" y="20317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❖"/>
            </a:pPr>
            <a:r>
              <a:rPr lang="nl">
                <a:solidFill>
                  <a:schemeClr val="lt1"/>
                </a:solidFill>
              </a:rPr>
              <a:t>Kuddedieren</a:t>
            </a:r>
            <a:endParaRPr>
              <a:solidFill>
                <a:schemeClr val="lt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❖"/>
            </a:pPr>
            <a:r>
              <a:rPr lang="nl">
                <a:solidFill>
                  <a:schemeClr val="lt1"/>
                </a:solidFill>
              </a:rPr>
              <a:t>Temperatuur</a:t>
            </a:r>
            <a:endParaRPr>
              <a:solidFill>
                <a:schemeClr val="lt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❖"/>
            </a:pPr>
            <a:r>
              <a:rPr lang="nl">
                <a:solidFill>
                  <a:schemeClr val="lt1"/>
                </a:solidFill>
              </a:rPr>
              <a:t>Bij de moeder lopen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/>
          <p:nvPr>
            <p:ph type="title"/>
          </p:nvPr>
        </p:nvSpPr>
        <p:spPr>
          <a:xfrm>
            <a:off x="148425" y="500925"/>
            <a:ext cx="43329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Huisvestingssystemen</a:t>
            </a:r>
            <a:endParaRPr/>
          </a:p>
        </p:txBody>
      </p:sp>
      <p:sp>
        <p:nvSpPr>
          <p:cNvPr id="111" name="Google Shape;111;p20"/>
          <p:cNvSpPr txBox="1"/>
          <p:nvPr>
            <p:ph idx="1" type="body"/>
          </p:nvPr>
        </p:nvSpPr>
        <p:spPr>
          <a:xfrm>
            <a:off x="93075" y="11132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❖"/>
            </a:pPr>
            <a:r>
              <a:rPr lang="nl">
                <a:solidFill>
                  <a:schemeClr val="lt1"/>
                </a:solidFill>
              </a:rPr>
              <a:t>Beter leven</a:t>
            </a:r>
            <a:endParaRPr>
              <a:solidFill>
                <a:schemeClr val="lt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❖"/>
            </a:pPr>
            <a:r>
              <a:rPr lang="nl">
                <a:solidFill>
                  <a:schemeClr val="lt1"/>
                </a:solidFill>
              </a:rPr>
              <a:t>Ons voorbeeld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12" name="Google Shape;11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4200" y="2195894"/>
            <a:ext cx="4891551" cy="29476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84201" y="0"/>
            <a:ext cx="4891551" cy="2620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1"/>
          <p:cNvSpPr txBox="1"/>
          <p:nvPr>
            <p:ph type="title"/>
          </p:nvPr>
        </p:nvSpPr>
        <p:spPr>
          <a:xfrm>
            <a:off x="117800" y="500925"/>
            <a:ext cx="41664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nl"/>
              <a:t>Huisvestingssystemen</a:t>
            </a:r>
            <a:endParaRPr/>
          </a:p>
        </p:txBody>
      </p:sp>
      <p:sp>
        <p:nvSpPr>
          <p:cNvPr id="119" name="Google Shape;119;p21"/>
          <p:cNvSpPr txBox="1"/>
          <p:nvPr>
            <p:ph idx="1" type="body"/>
          </p:nvPr>
        </p:nvSpPr>
        <p:spPr>
          <a:xfrm>
            <a:off x="72675" y="118467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❖"/>
            </a:pPr>
            <a:r>
              <a:rPr lang="nl">
                <a:solidFill>
                  <a:schemeClr val="lt1"/>
                </a:solidFill>
              </a:rPr>
              <a:t>Kalverhouderij</a:t>
            </a:r>
            <a:endParaRPr>
              <a:solidFill>
                <a:schemeClr val="lt1"/>
              </a:solidFill>
            </a:endParaRPr>
          </a:p>
          <a:p>
            <a:pPr indent="-311150" lvl="0" marL="45720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❖"/>
            </a:pPr>
            <a:r>
              <a:rPr lang="nl">
                <a:solidFill>
                  <a:schemeClr val="lt1"/>
                </a:solidFill>
              </a:rPr>
              <a:t>Minder natuurlijk gedrag vertonen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120" name="Google Shape;12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5900" y="2908975"/>
            <a:ext cx="3570075" cy="20081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284203" y="-1336233"/>
            <a:ext cx="4859801" cy="64797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